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309" r:id="rId4"/>
    <p:sldId id="315" r:id="rId5"/>
    <p:sldId id="303" r:id="rId6"/>
    <p:sldId id="312" r:id="rId7"/>
    <p:sldId id="311" r:id="rId8"/>
    <p:sldId id="313" r:id="rId9"/>
    <p:sldId id="314" r:id="rId10"/>
    <p:sldId id="316" r:id="rId11"/>
    <p:sldId id="292" r:id="rId12"/>
    <p:sldId id="310" r:id="rId13"/>
    <p:sldId id="28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6F67"/>
    <a:srgbClr val="00CCFF"/>
    <a:srgbClr val="66FF99"/>
    <a:srgbClr val="33CCCC"/>
    <a:srgbClr val="66CCFF"/>
    <a:srgbClr val="99CCFF"/>
    <a:srgbClr val="0099CC"/>
    <a:srgbClr val="00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74" autoAdjust="0"/>
    <p:restoredTop sz="94660" autoAdjust="0"/>
  </p:normalViewPr>
  <p:slideViewPr>
    <p:cSldViewPr snapToGrid="0">
      <p:cViewPr varScale="1">
        <p:scale>
          <a:sx n="84" d="100"/>
          <a:sy n="84" d="100"/>
        </p:scale>
        <p:origin x="992" y="1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25/9/2025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25/9/2025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463088A-AADE-C648-AD5D-0114FC5B5CF9}"/>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25/9/2025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25/9/2025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25/9/2025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25/9/2025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25/9/2025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25/9/2025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25/9/2025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25/9/2025</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25/9/2025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25/9/2025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25/9/2025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beehealthystories.com.au/stories/"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D020B2-112E-C346-A0A2-3B54E0710092}"/>
              </a:ext>
            </a:extLst>
          </p:cNvPr>
          <p:cNvSpPr txBox="1"/>
          <p:nvPr/>
        </p:nvSpPr>
        <p:spPr>
          <a:xfrm>
            <a:off x="0" y="180304"/>
            <a:ext cx="12192000" cy="646331"/>
          </a:xfrm>
          <a:prstGeom prst="rect">
            <a:avLst/>
          </a:prstGeom>
          <a:noFill/>
        </p:spPr>
        <p:txBody>
          <a:bodyPr wrap="square" rtlCol="0">
            <a:spAutoFit/>
          </a:bodyPr>
          <a:lstStyle/>
          <a:p>
            <a:pPr algn="ctr"/>
            <a:r>
              <a:rPr lang="en-US" sz="3600" dirty="0">
                <a:latin typeface="+mj-lt"/>
              </a:rPr>
              <a:t>Begin a worm farm at school. </a:t>
            </a:r>
          </a:p>
        </p:txBody>
      </p:sp>
      <p:sp>
        <p:nvSpPr>
          <p:cNvPr id="5" name="TextBox 4">
            <a:extLst>
              <a:ext uri="{FF2B5EF4-FFF2-40B4-BE49-F238E27FC236}">
                <a16:creationId xmlns:a16="http://schemas.microsoft.com/office/drawing/2014/main" id="{9A4D0587-229C-5E4E-9F58-7DC244A4F3F3}"/>
              </a:ext>
            </a:extLst>
          </p:cNvPr>
          <p:cNvSpPr txBox="1"/>
          <p:nvPr/>
        </p:nvSpPr>
        <p:spPr>
          <a:xfrm>
            <a:off x="0" y="5195770"/>
            <a:ext cx="12192000" cy="954107"/>
          </a:xfrm>
          <a:prstGeom prst="rect">
            <a:avLst/>
          </a:prstGeom>
          <a:noFill/>
        </p:spPr>
        <p:txBody>
          <a:bodyPr wrap="square" rtlCol="0">
            <a:spAutoFit/>
          </a:bodyPr>
          <a:lstStyle/>
          <a:p>
            <a:pPr algn="ctr"/>
            <a:r>
              <a:rPr lang="en-US" sz="2800" dirty="0">
                <a:latin typeface="+mj-lt"/>
              </a:rPr>
              <a:t>Collect your class’s food scraps and give them to your worms. Then use the soil and worm juice to feed your school garden. </a:t>
            </a:r>
          </a:p>
        </p:txBody>
      </p:sp>
      <p:pic>
        <p:nvPicPr>
          <p:cNvPr id="6" name="Picture 5">
            <a:extLst>
              <a:ext uri="{FF2B5EF4-FFF2-40B4-BE49-F238E27FC236}">
                <a16:creationId xmlns:a16="http://schemas.microsoft.com/office/drawing/2014/main" id="{C2377258-824D-CD47-B716-FB21D95D6792}"/>
              </a:ext>
            </a:extLst>
          </p:cNvPr>
          <p:cNvPicPr>
            <a:picLocks noChangeAspect="1"/>
          </p:cNvPicPr>
          <p:nvPr/>
        </p:nvPicPr>
        <p:blipFill>
          <a:blip r:embed="rId2"/>
          <a:stretch>
            <a:fillRect/>
          </a:stretch>
        </p:blipFill>
        <p:spPr>
          <a:xfrm>
            <a:off x="3604829" y="1392767"/>
            <a:ext cx="4982339" cy="3425917"/>
          </a:xfrm>
          <a:prstGeom prst="rect">
            <a:avLst/>
          </a:prstGeom>
        </p:spPr>
      </p:pic>
    </p:spTree>
    <p:extLst>
      <p:ext uri="{BB962C8B-B14F-4D97-AF65-F5344CB8AC3E}">
        <p14:creationId xmlns:p14="http://schemas.microsoft.com/office/powerpoint/2010/main" val="9945905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3439694"/>
              </p:ext>
            </p:extLst>
          </p:nvPr>
        </p:nvGraphicFramePr>
        <p:xfrm>
          <a:off x="193183" y="90995"/>
          <a:ext cx="2189408" cy="762000"/>
        </p:xfrm>
        <a:graphic>
          <a:graphicData uri="http://schemas.openxmlformats.org/drawingml/2006/table">
            <a:tbl>
              <a:tblPr/>
              <a:tblGrid>
                <a:gridCol w="2189408">
                  <a:extLst>
                    <a:ext uri="{9D8B030D-6E8A-4147-A177-3AD203B41FA5}">
                      <a16:colId xmlns:a16="http://schemas.microsoft.com/office/drawing/2014/main" val="20000"/>
                    </a:ext>
                  </a:extLst>
                </a:gridCol>
              </a:tblGrid>
              <a:tr h="0">
                <a:tc>
                  <a:txBody>
                    <a:bodyPr/>
                    <a:lstStyle/>
                    <a:p>
                      <a:r>
                        <a:rPr lang="en-GB" sz="4400" b="1" u="sng"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Activity</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graphicFrame>
        <p:nvGraphicFramePr>
          <p:cNvPr id="9" name="Table 8">
            <a:extLst>
              <a:ext uri="{FF2B5EF4-FFF2-40B4-BE49-F238E27FC236}">
                <a16:creationId xmlns:a16="http://schemas.microsoft.com/office/drawing/2014/main" id="{C0222AA6-B5D2-2A4B-8D98-3A9565775F86}"/>
              </a:ext>
            </a:extLst>
          </p:cNvPr>
          <p:cNvGraphicFramePr>
            <a:graphicFrameLocks noGrp="1"/>
          </p:cNvGraphicFramePr>
          <p:nvPr>
            <p:extLst>
              <p:ext uri="{D42A27DB-BD31-4B8C-83A1-F6EECF244321}">
                <p14:modId xmlns:p14="http://schemas.microsoft.com/office/powerpoint/2010/main" val="3082922940"/>
              </p:ext>
            </p:extLst>
          </p:nvPr>
        </p:nvGraphicFramePr>
        <p:xfrm>
          <a:off x="193183" y="893190"/>
          <a:ext cx="5864717" cy="3367740"/>
        </p:xfrm>
        <a:graphic>
          <a:graphicData uri="http://schemas.openxmlformats.org/drawingml/2006/table">
            <a:tbl>
              <a:tblPr/>
              <a:tblGrid>
                <a:gridCol w="5864717">
                  <a:extLst>
                    <a:ext uri="{9D8B030D-6E8A-4147-A177-3AD203B41FA5}">
                      <a16:colId xmlns:a16="http://schemas.microsoft.com/office/drawing/2014/main" val="20000"/>
                    </a:ext>
                  </a:extLst>
                </a:gridCol>
              </a:tblGrid>
              <a:tr h="2806030">
                <a:tc>
                  <a:txBody>
                    <a:bodyPr/>
                    <a:lstStyle/>
                    <a:p>
                      <a:r>
                        <a:rPr lang="en-GB" sz="2400" dirty="0">
                          <a:effectLst/>
                          <a:latin typeface="+mj-lt"/>
                        </a:rPr>
                        <a:t>Now it’s time to take action! </a:t>
                      </a:r>
                    </a:p>
                    <a:p>
                      <a:endParaRPr lang="en-GB" sz="2400" dirty="0">
                        <a:effectLst/>
                        <a:latin typeface="+mj-lt"/>
                      </a:endParaRPr>
                    </a:p>
                    <a:p>
                      <a:r>
                        <a:rPr lang="en-GB" sz="2400" dirty="0">
                          <a:effectLst/>
                          <a:latin typeface="+mj-lt"/>
                        </a:rPr>
                        <a:t>You have discovered many ways to be a true Super Eco Warrior and to help look after the health of our planet, so what will you do? </a:t>
                      </a:r>
                    </a:p>
                    <a:p>
                      <a:endParaRPr lang="en-GB" sz="2400" dirty="0">
                        <a:effectLst/>
                        <a:latin typeface="+mj-lt"/>
                      </a:endParaRPr>
                    </a:p>
                    <a:p>
                      <a:r>
                        <a:rPr lang="en-GB" sz="2400" dirty="0">
                          <a:effectLst/>
                          <a:latin typeface="+mj-lt"/>
                        </a:rPr>
                        <a:t>Use the ‘Taking action’ worksheet which will help you think about what you can do to help our planet. </a:t>
                      </a:r>
                    </a:p>
                  </a:txBody>
                  <a:tcPr marL="75900" marR="75900" marT="37950" marB="37950"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7" name="Picture 6">
            <a:extLst>
              <a:ext uri="{FF2B5EF4-FFF2-40B4-BE49-F238E27FC236}">
                <a16:creationId xmlns:a16="http://schemas.microsoft.com/office/drawing/2014/main" id="{E6F3DC20-85D8-A143-8A71-B2DE325E03A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65791" y="471995"/>
            <a:ext cx="4204545" cy="5922709"/>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E34CCD61-3D88-BA4C-89C1-B545327683B1}"/>
              </a:ext>
            </a:extLst>
          </p:cNvPr>
          <p:cNvSpPr txBox="1"/>
          <p:nvPr/>
        </p:nvSpPr>
        <p:spPr>
          <a:xfrm>
            <a:off x="193183" y="4680109"/>
            <a:ext cx="6423517" cy="1569660"/>
          </a:xfrm>
          <a:prstGeom prst="rect">
            <a:avLst/>
          </a:prstGeom>
          <a:noFill/>
          <a:ln w="19050">
            <a:solidFill>
              <a:schemeClr val="tx1"/>
            </a:solidFill>
          </a:ln>
        </p:spPr>
        <p:txBody>
          <a:bodyPr wrap="square" rtlCol="0">
            <a:spAutoFit/>
          </a:bodyPr>
          <a:lstStyle/>
          <a:p>
            <a:r>
              <a:rPr lang="en-GB" sz="2400" b="1" dirty="0"/>
              <a:t>Extension:</a:t>
            </a:r>
          </a:p>
          <a:p>
            <a:r>
              <a:rPr lang="en-GB" sz="2400" dirty="0"/>
              <a:t>Once you have finished start putting your plan into action. E.g. if you want to recycle more at school. Organise or make some bins to do that. </a:t>
            </a:r>
          </a:p>
        </p:txBody>
      </p:sp>
    </p:spTree>
    <p:extLst>
      <p:ext uri="{BB962C8B-B14F-4D97-AF65-F5344CB8AC3E}">
        <p14:creationId xmlns:p14="http://schemas.microsoft.com/office/powerpoint/2010/main" val="34896122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5E97080-5C30-5B48-B19A-157CA93F794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719242" y="300445"/>
            <a:ext cx="3225108" cy="2916101"/>
          </a:xfrm>
          <a:prstGeom prst="rect">
            <a:avLst/>
          </a:prstGeom>
        </p:spPr>
      </p:pic>
      <p:sp>
        <p:nvSpPr>
          <p:cNvPr id="2" name="TextBox 1"/>
          <p:cNvSpPr txBox="1"/>
          <p:nvPr/>
        </p:nvSpPr>
        <p:spPr>
          <a:xfrm>
            <a:off x="4671566" y="170688"/>
            <a:ext cx="2729530" cy="1107996"/>
          </a:xfrm>
          <a:prstGeom prst="rect">
            <a:avLst/>
          </a:prstGeom>
          <a:noFill/>
        </p:spPr>
        <p:txBody>
          <a:bodyPr wrap="none" rtlCol="0">
            <a:spAutoFit/>
          </a:bodyPr>
          <a:lstStyle/>
          <a:p>
            <a:r>
              <a:rPr lang="en-GB" sz="66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Plenary</a:t>
            </a:r>
            <a:endParaRPr lang="en-GB" sz="6000" b="1" u="sng" dirty="0">
              <a:solidFill>
                <a:srgbClr val="FF0000"/>
              </a:solidFill>
              <a:latin typeface="+mj-lt"/>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53074" y="5933987"/>
            <a:ext cx="924999" cy="914488"/>
          </a:xfrm>
          <a:prstGeom prst="ellipse">
            <a:avLst/>
          </a:prstGeom>
        </p:spPr>
      </p:pic>
      <p:graphicFrame>
        <p:nvGraphicFramePr>
          <p:cNvPr id="4" name="Table 3"/>
          <p:cNvGraphicFramePr>
            <a:graphicFrameLocks noGrp="1"/>
          </p:cNvGraphicFramePr>
          <p:nvPr>
            <p:extLst>
              <p:ext uri="{D42A27DB-BD31-4B8C-83A1-F6EECF244321}">
                <p14:modId xmlns:p14="http://schemas.microsoft.com/office/powerpoint/2010/main" val="2237447848"/>
              </p:ext>
            </p:extLst>
          </p:nvPr>
        </p:nvGraphicFramePr>
        <p:xfrm>
          <a:off x="2244274" y="2597507"/>
          <a:ext cx="7584114" cy="1737360"/>
        </p:xfrm>
        <a:graphic>
          <a:graphicData uri="http://schemas.openxmlformats.org/drawingml/2006/table">
            <a:tbl>
              <a:tblPr/>
              <a:tblGrid>
                <a:gridCol w="7584114">
                  <a:extLst>
                    <a:ext uri="{9D8B030D-6E8A-4147-A177-3AD203B41FA5}">
                      <a16:colId xmlns:a16="http://schemas.microsoft.com/office/drawing/2014/main" val="20000"/>
                    </a:ext>
                  </a:extLst>
                </a:gridCol>
              </a:tblGrid>
              <a:tr h="0">
                <a:tc>
                  <a:txBody>
                    <a:bodyPr/>
                    <a:lstStyle/>
                    <a:p>
                      <a:r>
                        <a:rPr lang="en-GB" sz="2400" dirty="0">
                          <a:solidFill>
                            <a:srgbClr val="000000"/>
                          </a:solidFill>
                          <a:effectLst/>
                          <a:latin typeface="+mj-lt"/>
                        </a:rPr>
                        <a:t>In partners or as a class share the ways you have decided to be an Eco Warrior. </a:t>
                      </a:r>
                    </a:p>
                    <a:p>
                      <a:endParaRPr lang="en-GB" sz="2400" dirty="0">
                        <a:solidFill>
                          <a:srgbClr val="000000"/>
                        </a:solidFill>
                        <a:effectLst/>
                        <a:latin typeface="+mj-lt"/>
                      </a:endParaRPr>
                    </a:p>
                    <a:p>
                      <a:r>
                        <a:rPr lang="en-GB" sz="2400" dirty="0">
                          <a:solidFill>
                            <a:srgbClr val="000000"/>
                          </a:solidFill>
                          <a:effectLst/>
                          <a:latin typeface="+mj-lt"/>
                        </a:rPr>
                        <a:t>Discuss what might be the challenges you may face. </a:t>
                      </a:r>
                    </a:p>
                    <a:p>
                      <a:endParaRPr lang="en-GB" sz="1200" dirty="0">
                        <a:effectLst/>
                        <a:latin typeface="+mj-lt"/>
                      </a:endParaRPr>
                    </a:p>
                  </a:txBody>
                  <a:tcPr anchor="ctr">
                    <a:lnL>
                      <a:noFill/>
                    </a:lnL>
                    <a:lnR>
                      <a:noFill/>
                    </a:lnR>
                    <a:lnT>
                      <a:noFill/>
                    </a:lnT>
                    <a:lnB>
                      <a:noFill/>
                    </a:lnB>
                    <a:solidFill>
                      <a:schemeClr val="accent4">
                        <a:lumMod val="75000"/>
                      </a:schemeClr>
                    </a:solidFill>
                  </a:tcPr>
                </a:tc>
                <a:extLst>
                  <a:ext uri="{0D108BD9-81ED-4DB2-BD59-A6C34878D82A}">
                    <a16:rowId xmlns:a16="http://schemas.microsoft.com/office/drawing/2014/main" val="10000"/>
                  </a:ext>
                </a:extLst>
              </a:tr>
            </a:tbl>
          </a:graphicData>
        </a:graphic>
      </p:graphicFrame>
      <p:pic>
        <p:nvPicPr>
          <p:cNvPr id="8" name="Picture 7">
            <a:extLst>
              <a:ext uri="{FF2B5EF4-FFF2-40B4-BE49-F238E27FC236}">
                <a16:creationId xmlns:a16="http://schemas.microsoft.com/office/drawing/2014/main" id="{F174CAED-2C37-774F-81CB-E2195E86F41C}"/>
              </a:ext>
            </a:extLst>
          </p:cNvPr>
          <p:cNvPicPr>
            <a:picLocks noChangeAspect="1"/>
          </p:cNvPicPr>
          <p:nvPr/>
        </p:nvPicPr>
        <p:blipFill>
          <a:blip r:embed="rId4"/>
          <a:stretch>
            <a:fillRect/>
          </a:stretch>
        </p:blipFill>
        <p:spPr>
          <a:xfrm>
            <a:off x="512064" y="300445"/>
            <a:ext cx="1582166" cy="2431133"/>
          </a:xfrm>
          <a:prstGeom prst="rect">
            <a:avLst/>
          </a:prstGeom>
        </p:spPr>
      </p:pic>
    </p:spTree>
    <p:extLst>
      <p:ext uri="{BB962C8B-B14F-4D97-AF65-F5344CB8AC3E}">
        <p14:creationId xmlns:p14="http://schemas.microsoft.com/office/powerpoint/2010/main" val="7538556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EE8109F-4731-0640-BC7A-6402EDB47D36}"/>
              </a:ext>
            </a:extLst>
          </p:cNvPr>
          <p:cNvSpPr/>
          <p:nvPr/>
        </p:nvSpPr>
        <p:spPr>
          <a:xfrm>
            <a:off x="171718" y="1258258"/>
            <a:ext cx="11848563" cy="4401205"/>
          </a:xfrm>
          <a:prstGeom prst="rect">
            <a:avLst/>
          </a:prstGeom>
          <a:ln w="25400">
            <a:solidFill>
              <a:schemeClr val="accent5"/>
            </a:solidFill>
          </a:ln>
        </p:spPr>
        <p:txBody>
          <a:bodyPr wrap="square">
            <a:spAutoFit/>
          </a:bodyPr>
          <a:lstStyle/>
          <a:p>
            <a:r>
              <a:rPr lang="en-AU" sz="2000" b="1" dirty="0"/>
              <a:t>KS1 Learning opportunities in Living in the Wider World </a:t>
            </a:r>
          </a:p>
          <a:p>
            <a:r>
              <a:rPr lang="en-AU" i="1" dirty="0"/>
              <a:t>Pupils learn... </a:t>
            </a:r>
          </a:p>
          <a:p>
            <a:endParaRPr lang="en-AU" i="1" dirty="0"/>
          </a:p>
          <a:p>
            <a:r>
              <a:rPr lang="en-AU" b="1" dirty="0"/>
              <a:t>L2. </a:t>
            </a:r>
            <a:r>
              <a:rPr lang="en-AU" dirty="0"/>
              <a:t>how people and other living things have different needs; about the responsibilities of caring for them </a:t>
            </a:r>
            <a:endParaRPr lang="en-AU" sz="2000" dirty="0"/>
          </a:p>
          <a:p>
            <a:r>
              <a:rPr lang="en-AU" b="1" dirty="0"/>
              <a:t>L3. </a:t>
            </a:r>
            <a:r>
              <a:rPr lang="en-AU" dirty="0"/>
              <a:t>about things they can do to help look after their environment </a:t>
            </a:r>
            <a:endParaRPr lang="en-AU" sz="2000" dirty="0"/>
          </a:p>
          <a:p>
            <a:endParaRPr lang="en-AU" sz="2000" dirty="0">
              <a:effectLst/>
            </a:endParaRPr>
          </a:p>
          <a:p>
            <a:r>
              <a:rPr lang="en-AU" sz="2000" b="1" dirty="0"/>
              <a:t>KS2 Learning opportunities in Living in the Wider World </a:t>
            </a:r>
          </a:p>
          <a:p>
            <a:r>
              <a:rPr lang="en-AU" i="1" dirty="0"/>
              <a:t>Pupils learn... </a:t>
            </a:r>
          </a:p>
          <a:p>
            <a:endParaRPr lang="en-AU" sz="2000" dirty="0"/>
          </a:p>
          <a:p>
            <a:r>
              <a:rPr lang="en-AU" b="1" dirty="0"/>
              <a:t>L3. </a:t>
            </a:r>
            <a:r>
              <a:rPr lang="en-AU" dirty="0"/>
              <a:t>about the relationship between rights and responsibilities </a:t>
            </a:r>
            <a:endParaRPr lang="en-AU" sz="2000" dirty="0"/>
          </a:p>
          <a:p>
            <a:r>
              <a:rPr lang="en-AU" b="1" dirty="0"/>
              <a:t>L4. </a:t>
            </a:r>
            <a:r>
              <a:rPr lang="en-AU" dirty="0"/>
              <a:t>the importance of having compassion towards others; shared responsibilities we all have for caring for other people and living things; how to show care and concern for others </a:t>
            </a:r>
            <a:endParaRPr lang="en-AU" sz="2000" dirty="0"/>
          </a:p>
          <a:p>
            <a:r>
              <a:rPr lang="en-AU" b="1" dirty="0"/>
              <a:t>L5. </a:t>
            </a:r>
            <a:r>
              <a:rPr lang="en-AU" dirty="0"/>
              <a:t>ways of carrying out shared responsibilities for protecting the environment in school and at home; how everyday choices can affect the environment (e.g. reducing, reusing, recycling; food choices) </a:t>
            </a:r>
            <a:endParaRPr lang="en-AU" sz="2000" dirty="0"/>
          </a:p>
          <a:p>
            <a:endParaRPr lang="en-AU" sz="2000" dirty="0">
              <a:effectLst/>
            </a:endParaRPr>
          </a:p>
        </p:txBody>
      </p:sp>
      <p:graphicFrame>
        <p:nvGraphicFramePr>
          <p:cNvPr id="4" name="Table 3">
            <a:extLst>
              <a:ext uri="{FF2B5EF4-FFF2-40B4-BE49-F238E27FC236}">
                <a16:creationId xmlns:a16="http://schemas.microsoft.com/office/drawing/2014/main" id="{7B1B86AC-B896-B242-BFB5-3EB578C2D408}"/>
              </a:ext>
            </a:extLst>
          </p:cNvPr>
          <p:cNvGraphicFramePr>
            <a:graphicFrameLocks noGrp="1"/>
          </p:cNvGraphicFramePr>
          <p:nvPr>
            <p:extLst/>
          </p:nvPr>
        </p:nvGraphicFramePr>
        <p:xfrm>
          <a:off x="0" y="0"/>
          <a:ext cx="12192000" cy="731520"/>
        </p:xfrm>
        <a:graphic>
          <a:graphicData uri="http://schemas.openxmlformats.org/drawingml/2006/table">
            <a:tbl>
              <a:tblPr/>
              <a:tblGrid>
                <a:gridCol w="12192000">
                  <a:extLst>
                    <a:ext uri="{9D8B030D-6E8A-4147-A177-3AD203B41FA5}">
                      <a16:colId xmlns:a16="http://schemas.microsoft.com/office/drawing/2014/main" val="20000"/>
                    </a:ext>
                  </a:extLst>
                </a:gridCol>
              </a:tblGrid>
              <a:tr h="0">
                <a:tc>
                  <a:txBody>
                    <a:bodyPr/>
                    <a:lstStyle/>
                    <a:p>
                      <a:r>
                        <a:rPr lang="en-GB" sz="4200" b="1"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n-lt"/>
                          <a:ea typeface="+mn-ea"/>
                          <a:cs typeface="+mn-cs"/>
                        </a:rPr>
                        <a:t>PSHE – Programme of Study (UK) </a:t>
                      </a:r>
                    </a:p>
                  </a:txBody>
                  <a:tcPr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0921848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5769" y="286603"/>
            <a:ext cx="9429910" cy="1450757"/>
          </a:xfrm>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5</a:t>
            </a:r>
          </a:p>
        </p:txBody>
      </p:sp>
      <p:sp>
        <p:nvSpPr>
          <p:cNvPr id="5" name="TextBox 4"/>
          <p:cNvSpPr txBox="1"/>
          <p:nvPr/>
        </p:nvSpPr>
        <p:spPr>
          <a:xfrm>
            <a:off x="339365" y="1971577"/>
            <a:ext cx="5481886" cy="2308324"/>
          </a:xfrm>
          <a:prstGeom prst="rect">
            <a:avLst/>
          </a:prstGeom>
          <a:noFill/>
        </p:spPr>
        <p:txBody>
          <a:bodyPr wrap="square" rtlCol="0">
            <a:spAutoFit/>
          </a:bodyPr>
          <a:lstStyle/>
          <a:p>
            <a:r>
              <a:rPr lang="en-GB" sz="2400" b="1" dirty="0"/>
              <a:t>Learning Objective: </a:t>
            </a:r>
            <a:r>
              <a:rPr lang="en-GB" sz="2400" b="1" i="1" dirty="0"/>
              <a:t>To decide on ways to take action to look after the environment </a:t>
            </a:r>
          </a:p>
          <a:p>
            <a:pPr marL="342900" indent="-342900">
              <a:buFont typeface="Arial" panose="020B0604020202020204" pitchFamily="34" charset="0"/>
              <a:buChar char="•"/>
            </a:pPr>
            <a:r>
              <a:rPr lang="en-GB" sz="2400" dirty="0"/>
              <a:t>I can explain the different ways to be an Eco Warrior </a:t>
            </a:r>
          </a:p>
          <a:p>
            <a:pPr marL="342900" indent="-342900">
              <a:buFont typeface="Arial" panose="020B0604020202020204" pitchFamily="34" charset="0"/>
              <a:buChar char="•"/>
            </a:pPr>
            <a:r>
              <a:rPr lang="en-GB" sz="2400" dirty="0"/>
              <a:t>I can decide on what I can do to be an Eco Warrior </a:t>
            </a:r>
          </a:p>
        </p:txBody>
      </p:sp>
      <p:pic>
        <p:nvPicPr>
          <p:cNvPr id="4" name="Picture 3">
            <a:extLst>
              <a:ext uri="{FF2B5EF4-FFF2-40B4-BE49-F238E27FC236}">
                <a16:creationId xmlns:a16="http://schemas.microsoft.com/office/drawing/2014/main" id="{75FE4BEE-67D7-BD4C-B0BD-02DA648B5CD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315633" y="718456"/>
            <a:ext cx="3840046" cy="5434149"/>
          </a:xfrm>
          <a:prstGeom prst="rect">
            <a:avLst/>
          </a:prstGeom>
        </p:spPr>
      </p:pic>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D020B2-112E-C346-A0A2-3B54E0710092}"/>
              </a:ext>
            </a:extLst>
          </p:cNvPr>
          <p:cNvSpPr txBox="1"/>
          <p:nvPr/>
        </p:nvSpPr>
        <p:spPr>
          <a:xfrm>
            <a:off x="0" y="180304"/>
            <a:ext cx="12192000" cy="646331"/>
          </a:xfrm>
          <a:prstGeom prst="rect">
            <a:avLst/>
          </a:prstGeom>
          <a:noFill/>
        </p:spPr>
        <p:txBody>
          <a:bodyPr wrap="square" rtlCol="0">
            <a:spAutoFit/>
          </a:bodyPr>
          <a:lstStyle/>
          <a:p>
            <a:pPr algn="ctr"/>
            <a:r>
              <a:rPr lang="en-US" sz="3600" dirty="0">
                <a:latin typeface="+mj-lt"/>
              </a:rPr>
              <a:t>Additional ways to be an Eco Warrior? </a:t>
            </a:r>
          </a:p>
        </p:txBody>
      </p:sp>
      <p:sp>
        <p:nvSpPr>
          <p:cNvPr id="5" name="TextBox 4">
            <a:extLst>
              <a:ext uri="{FF2B5EF4-FFF2-40B4-BE49-F238E27FC236}">
                <a16:creationId xmlns:a16="http://schemas.microsoft.com/office/drawing/2014/main" id="{9A4D0587-229C-5E4E-9F58-7DC244A4F3F3}"/>
              </a:ext>
            </a:extLst>
          </p:cNvPr>
          <p:cNvSpPr txBox="1"/>
          <p:nvPr/>
        </p:nvSpPr>
        <p:spPr>
          <a:xfrm>
            <a:off x="170688" y="1348926"/>
            <a:ext cx="6571488" cy="4524315"/>
          </a:xfrm>
          <a:prstGeom prst="rect">
            <a:avLst/>
          </a:prstGeom>
          <a:noFill/>
        </p:spPr>
        <p:txBody>
          <a:bodyPr wrap="square" rtlCol="0">
            <a:spAutoFit/>
          </a:bodyPr>
          <a:lstStyle/>
          <a:p>
            <a:pPr algn="ctr"/>
            <a:r>
              <a:rPr lang="en-US" sz="2400" dirty="0">
                <a:latin typeface="+mj-lt"/>
              </a:rPr>
              <a:t>There are many ways to become a Super Eco Warrior. Sometimes it is not possible for us to do all of them or one all of the time. For example you may walk or ride to school but sometimes you have to take the car if it rains or parents have to go to work. </a:t>
            </a:r>
          </a:p>
          <a:p>
            <a:pPr algn="ctr"/>
            <a:endParaRPr lang="en-US" sz="2400" dirty="0">
              <a:latin typeface="+mj-lt"/>
            </a:endParaRPr>
          </a:p>
          <a:p>
            <a:pPr algn="ctr"/>
            <a:r>
              <a:rPr lang="en-US" sz="2400" dirty="0">
                <a:latin typeface="+mj-lt"/>
              </a:rPr>
              <a:t>We can only do our best and when we all do our best it makes a huge difference to the health of our planet. </a:t>
            </a:r>
          </a:p>
          <a:p>
            <a:pPr algn="ctr"/>
            <a:endParaRPr lang="en-US" sz="2400" dirty="0">
              <a:latin typeface="+mj-lt"/>
            </a:endParaRPr>
          </a:p>
          <a:p>
            <a:pPr algn="ctr"/>
            <a:r>
              <a:rPr lang="en-US" sz="2400" dirty="0">
                <a:latin typeface="+mj-lt"/>
              </a:rPr>
              <a:t>So let’s check out the other ways the Eco Warriors described and see why they are effective. </a:t>
            </a:r>
          </a:p>
        </p:txBody>
      </p:sp>
      <p:pic>
        <p:nvPicPr>
          <p:cNvPr id="7" name="Picture 6">
            <a:extLst>
              <a:ext uri="{FF2B5EF4-FFF2-40B4-BE49-F238E27FC236}">
                <a16:creationId xmlns:a16="http://schemas.microsoft.com/office/drawing/2014/main" id="{AA17DB9E-14C9-2C4A-8D71-27A7172B962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900160" y="1350323"/>
            <a:ext cx="1582166" cy="2383854"/>
          </a:xfrm>
          <a:prstGeom prst="rect">
            <a:avLst/>
          </a:prstGeom>
        </p:spPr>
      </p:pic>
      <p:sp>
        <p:nvSpPr>
          <p:cNvPr id="8" name="TextBox 7">
            <a:extLst>
              <a:ext uri="{FF2B5EF4-FFF2-40B4-BE49-F238E27FC236}">
                <a16:creationId xmlns:a16="http://schemas.microsoft.com/office/drawing/2014/main" id="{D20FA74E-E127-D149-AF72-E0ADBE63187A}"/>
              </a:ext>
            </a:extLst>
          </p:cNvPr>
          <p:cNvSpPr txBox="1"/>
          <p:nvPr/>
        </p:nvSpPr>
        <p:spPr>
          <a:xfrm>
            <a:off x="-12192" y="6392471"/>
            <a:ext cx="12192000" cy="461665"/>
          </a:xfrm>
          <a:prstGeom prst="rect">
            <a:avLst/>
          </a:prstGeom>
          <a:noFill/>
        </p:spPr>
        <p:txBody>
          <a:bodyPr wrap="square" rtlCol="0">
            <a:spAutoFit/>
          </a:bodyPr>
          <a:lstStyle/>
          <a:p>
            <a:pPr algn="ctr"/>
            <a:r>
              <a:rPr lang="en-US" sz="2400" dirty="0">
                <a:latin typeface="+mj-lt"/>
              </a:rPr>
              <a:t>Before we begin, can you remember the other ways the Eco Warriors looked after the planet? </a:t>
            </a:r>
          </a:p>
        </p:txBody>
      </p:sp>
      <p:pic>
        <p:nvPicPr>
          <p:cNvPr id="3" name="Picture 2">
            <a:extLst>
              <a:ext uri="{FF2B5EF4-FFF2-40B4-BE49-F238E27FC236}">
                <a16:creationId xmlns:a16="http://schemas.microsoft.com/office/drawing/2014/main" id="{7FC23B38-6241-1348-BC6C-8E98C8A178D7}"/>
              </a:ext>
            </a:extLst>
          </p:cNvPr>
          <p:cNvPicPr>
            <a:picLocks noChangeAspect="1"/>
          </p:cNvPicPr>
          <p:nvPr/>
        </p:nvPicPr>
        <p:blipFill>
          <a:blip r:embed="rId3"/>
          <a:stretch>
            <a:fillRect/>
          </a:stretch>
        </p:blipFill>
        <p:spPr>
          <a:xfrm>
            <a:off x="8470208" y="3611083"/>
            <a:ext cx="2268150" cy="2268150"/>
          </a:xfrm>
          <a:prstGeom prst="rect">
            <a:avLst/>
          </a:prstGeom>
        </p:spPr>
      </p:pic>
    </p:spTree>
    <p:extLst>
      <p:ext uri="{BB962C8B-B14F-4D97-AF65-F5344CB8AC3E}">
        <p14:creationId xmlns:p14="http://schemas.microsoft.com/office/powerpoint/2010/main" val="7298496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D020B2-112E-C346-A0A2-3B54E0710092}"/>
              </a:ext>
            </a:extLst>
          </p:cNvPr>
          <p:cNvSpPr txBox="1"/>
          <p:nvPr/>
        </p:nvSpPr>
        <p:spPr>
          <a:xfrm>
            <a:off x="170688" y="183365"/>
            <a:ext cx="1916723" cy="646331"/>
          </a:xfrm>
          <a:prstGeom prst="rect">
            <a:avLst/>
          </a:prstGeom>
          <a:noFill/>
        </p:spPr>
        <p:txBody>
          <a:bodyPr wrap="square" rtlCol="0">
            <a:spAutoFit/>
          </a:bodyPr>
          <a:lstStyle/>
          <a:p>
            <a:r>
              <a:rPr lang="en-US" sz="3600" dirty="0">
                <a:latin typeface="+mj-lt"/>
              </a:rPr>
              <a:t>Activity</a:t>
            </a:r>
          </a:p>
        </p:txBody>
      </p:sp>
      <p:sp>
        <p:nvSpPr>
          <p:cNvPr id="5" name="TextBox 4">
            <a:extLst>
              <a:ext uri="{FF2B5EF4-FFF2-40B4-BE49-F238E27FC236}">
                <a16:creationId xmlns:a16="http://schemas.microsoft.com/office/drawing/2014/main" id="{9A4D0587-229C-5E4E-9F58-7DC244A4F3F3}"/>
              </a:ext>
            </a:extLst>
          </p:cNvPr>
          <p:cNvSpPr txBox="1"/>
          <p:nvPr/>
        </p:nvSpPr>
        <p:spPr>
          <a:xfrm>
            <a:off x="170688" y="1348926"/>
            <a:ext cx="6571488" cy="2677656"/>
          </a:xfrm>
          <a:prstGeom prst="rect">
            <a:avLst/>
          </a:prstGeom>
          <a:noFill/>
        </p:spPr>
        <p:txBody>
          <a:bodyPr wrap="square" rtlCol="0">
            <a:spAutoFit/>
          </a:bodyPr>
          <a:lstStyle/>
          <a:p>
            <a:pPr algn="ctr"/>
            <a:r>
              <a:rPr lang="en-US" sz="2400" dirty="0">
                <a:latin typeface="+mj-lt"/>
              </a:rPr>
              <a:t>Read the story again and remind yourselves of the different ways you can be Eco Warriors and use this to help you start your Eco Warrior journey. </a:t>
            </a:r>
          </a:p>
          <a:p>
            <a:pPr algn="ctr"/>
            <a:endParaRPr lang="en-US" sz="2400" dirty="0">
              <a:latin typeface="+mj-lt"/>
            </a:endParaRPr>
          </a:p>
          <a:p>
            <a:r>
              <a:rPr lang="en-US" sz="2400" dirty="0">
                <a:latin typeface="+mj-lt"/>
              </a:rPr>
              <a:t>Also, you can check out the other books in our </a:t>
            </a:r>
            <a:r>
              <a:rPr lang="en-US" sz="2400" dirty="0">
                <a:latin typeface="+mj-lt"/>
                <a:hlinkClick r:id="rId2"/>
              </a:rPr>
              <a:t>‘Healthy Planet’ </a:t>
            </a:r>
            <a:r>
              <a:rPr lang="en-US" sz="2400" dirty="0">
                <a:latin typeface="+mj-lt"/>
              </a:rPr>
              <a:t>section to give you even more inspiration. </a:t>
            </a:r>
          </a:p>
        </p:txBody>
      </p:sp>
      <p:pic>
        <p:nvPicPr>
          <p:cNvPr id="9" name="Picture 8">
            <a:extLst>
              <a:ext uri="{FF2B5EF4-FFF2-40B4-BE49-F238E27FC236}">
                <a16:creationId xmlns:a16="http://schemas.microsoft.com/office/drawing/2014/main" id="{5ECC6E35-41C1-9F48-B2A8-6A1373DB975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15633" y="718456"/>
            <a:ext cx="3840046" cy="5434149"/>
          </a:xfrm>
          <a:prstGeom prst="rect">
            <a:avLst/>
          </a:prstGeom>
        </p:spPr>
      </p:pic>
      <p:sp>
        <p:nvSpPr>
          <p:cNvPr id="10" name="TextBox 9">
            <a:extLst>
              <a:ext uri="{FF2B5EF4-FFF2-40B4-BE49-F238E27FC236}">
                <a16:creationId xmlns:a16="http://schemas.microsoft.com/office/drawing/2014/main" id="{277A96EE-4403-3642-8483-76D5BC5B6391}"/>
              </a:ext>
            </a:extLst>
          </p:cNvPr>
          <p:cNvSpPr txBox="1"/>
          <p:nvPr/>
        </p:nvSpPr>
        <p:spPr>
          <a:xfrm>
            <a:off x="170688" y="6396335"/>
            <a:ext cx="6571488" cy="461665"/>
          </a:xfrm>
          <a:prstGeom prst="rect">
            <a:avLst/>
          </a:prstGeom>
          <a:noFill/>
        </p:spPr>
        <p:txBody>
          <a:bodyPr wrap="square" rtlCol="0">
            <a:spAutoFit/>
          </a:bodyPr>
          <a:lstStyle/>
          <a:p>
            <a:pPr algn="ctr"/>
            <a:r>
              <a:rPr lang="en-US" sz="2400" b="1" dirty="0">
                <a:latin typeface="+mj-lt"/>
              </a:rPr>
              <a:t>Let’s go through some of the ideas from the book</a:t>
            </a:r>
          </a:p>
        </p:txBody>
      </p:sp>
    </p:spTree>
    <p:extLst>
      <p:ext uri="{BB962C8B-B14F-4D97-AF65-F5344CB8AC3E}">
        <p14:creationId xmlns:p14="http://schemas.microsoft.com/office/powerpoint/2010/main" val="124343868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ED84B3-E8D0-5547-B05A-1B2539AA4EC1}"/>
              </a:ext>
            </a:extLst>
          </p:cNvPr>
          <p:cNvSpPr txBox="1"/>
          <p:nvPr/>
        </p:nvSpPr>
        <p:spPr>
          <a:xfrm>
            <a:off x="193182" y="1055191"/>
            <a:ext cx="5841858" cy="5262979"/>
          </a:xfrm>
          <a:prstGeom prst="rect">
            <a:avLst/>
          </a:prstGeom>
          <a:noFill/>
        </p:spPr>
        <p:txBody>
          <a:bodyPr wrap="square" rtlCol="0">
            <a:spAutoFit/>
          </a:bodyPr>
          <a:lstStyle/>
          <a:p>
            <a:pPr algn="ctr"/>
            <a:r>
              <a:rPr lang="en-US" sz="2400" dirty="0">
                <a:latin typeface="+mj-lt"/>
              </a:rPr>
              <a:t>Nude food is food that isn’t wrapped in plastic packaging. Having a Nude Food lunchbox is a great way to think about how you can reduce waste. For example, can you use reusable containers or Beeswax wraps instead of using plastic wrap for one time only? </a:t>
            </a:r>
          </a:p>
          <a:p>
            <a:pPr algn="ctr"/>
            <a:endParaRPr lang="en-US" sz="2400" dirty="0">
              <a:latin typeface="+mj-lt"/>
            </a:endParaRPr>
          </a:p>
          <a:p>
            <a:pPr algn="ctr"/>
            <a:r>
              <a:rPr lang="en-US" sz="2400" dirty="0">
                <a:latin typeface="+mj-lt"/>
              </a:rPr>
              <a:t>Also you will have less rubbish to throw away which means more time to play! </a:t>
            </a:r>
          </a:p>
          <a:p>
            <a:pPr algn="ctr"/>
            <a:endParaRPr lang="en-US" sz="2400" dirty="0">
              <a:latin typeface="+mj-lt"/>
            </a:endParaRPr>
          </a:p>
          <a:p>
            <a:pPr algn="ctr"/>
            <a:r>
              <a:rPr lang="en-US" sz="2400" dirty="0">
                <a:latin typeface="+mj-lt"/>
              </a:rPr>
              <a:t>To make it more exciting you can begin a competition between classes and reward a mini trophy to the class that has the least waste in their lunchboxes. </a:t>
            </a:r>
          </a:p>
        </p:txBody>
      </p:sp>
      <p:graphicFrame>
        <p:nvGraphicFramePr>
          <p:cNvPr id="8" name="Table 7">
            <a:extLst>
              <a:ext uri="{FF2B5EF4-FFF2-40B4-BE49-F238E27FC236}">
                <a16:creationId xmlns:a16="http://schemas.microsoft.com/office/drawing/2014/main" id="{000FA95E-C78D-C446-B7AF-559089B92242}"/>
              </a:ext>
            </a:extLst>
          </p:cNvPr>
          <p:cNvGraphicFramePr>
            <a:graphicFrameLocks noGrp="1"/>
          </p:cNvGraphicFramePr>
          <p:nvPr>
            <p:extLst>
              <p:ext uri="{D42A27DB-BD31-4B8C-83A1-F6EECF244321}">
                <p14:modId xmlns:p14="http://schemas.microsoft.com/office/powerpoint/2010/main" val="80338595"/>
              </p:ext>
            </p:extLst>
          </p:nvPr>
        </p:nvGraphicFramePr>
        <p:xfrm>
          <a:off x="1528206" y="137446"/>
          <a:ext cx="3171809" cy="762000"/>
        </p:xfrm>
        <a:graphic>
          <a:graphicData uri="http://schemas.openxmlformats.org/drawingml/2006/table">
            <a:tbl>
              <a:tblPr/>
              <a:tblGrid>
                <a:gridCol w="3171809">
                  <a:extLst>
                    <a:ext uri="{9D8B030D-6E8A-4147-A177-3AD203B41FA5}">
                      <a16:colId xmlns:a16="http://schemas.microsoft.com/office/drawing/2014/main" val="20000"/>
                    </a:ext>
                  </a:extLst>
                </a:gridCol>
              </a:tblGrid>
              <a:tr h="0">
                <a:tc>
                  <a:txBody>
                    <a:bodyPr/>
                    <a:lstStyle/>
                    <a:p>
                      <a:r>
                        <a:rPr lang="en-GB" sz="4400" b="1" u="none"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Nude Food</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2" name="Picture 1">
            <a:extLst>
              <a:ext uri="{FF2B5EF4-FFF2-40B4-BE49-F238E27FC236}">
                <a16:creationId xmlns:a16="http://schemas.microsoft.com/office/drawing/2014/main" id="{75C5A722-148E-8A4C-8938-9450A2B997CB}"/>
              </a:ext>
            </a:extLst>
          </p:cNvPr>
          <p:cNvPicPr>
            <a:picLocks noChangeAspect="1"/>
          </p:cNvPicPr>
          <p:nvPr/>
        </p:nvPicPr>
        <p:blipFill>
          <a:blip r:embed="rId2"/>
          <a:stretch>
            <a:fillRect/>
          </a:stretch>
        </p:blipFill>
        <p:spPr>
          <a:xfrm>
            <a:off x="6685092" y="1584960"/>
            <a:ext cx="4737045" cy="3714274"/>
          </a:xfrm>
          <a:prstGeom prst="rect">
            <a:avLst/>
          </a:prstGeom>
        </p:spPr>
      </p:pic>
    </p:spTree>
    <p:extLst>
      <p:ext uri="{BB962C8B-B14F-4D97-AF65-F5344CB8AC3E}">
        <p14:creationId xmlns:p14="http://schemas.microsoft.com/office/powerpoint/2010/main" val="19643838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ED84B3-E8D0-5547-B05A-1B2539AA4EC1}"/>
              </a:ext>
            </a:extLst>
          </p:cNvPr>
          <p:cNvSpPr txBox="1"/>
          <p:nvPr/>
        </p:nvSpPr>
        <p:spPr>
          <a:xfrm>
            <a:off x="193183" y="1457527"/>
            <a:ext cx="6183234" cy="3970318"/>
          </a:xfrm>
          <a:prstGeom prst="rect">
            <a:avLst/>
          </a:prstGeom>
          <a:noFill/>
        </p:spPr>
        <p:txBody>
          <a:bodyPr wrap="square" rtlCol="0">
            <a:spAutoFit/>
          </a:bodyPr>
          <a:lstStyle/>
          <a:p>
            <a:r>
              <a:rPr lang="en-US" sz="2800" dirty="0">
                <a:latin typeface="+mj-lt"/>
              </a:rPr>
              <a:t>Starting an Eco club at school is a great way to spread the message and teach other people about how to look after the environment. </a:t>
            </a:r>
          </a:p>
          <a:p>
            <a:endParaRPr lang="en-US" sz="2800" dirty="0">
              <a:latin typeface="+mj-lt"/>
            </a:endParaRPr>
          </a:p>
          <a:p>
            <a:r>
              <a:rPr lang="en-US" sz="2800" dirty="0">
                <a:latin typeface="+mj-lt"/>
              </a:rPr>
              <a:t>You can organize and run cool events and deliver presentations at assemblies.</a:t>
            </a:r>
          </a:p>
          <a:p>
            <a:endParaRPr lang="en-US" sz="2800" dirty="0">
              <a:latin typeface="+mj-lt"/>
            </a:endParaRPr>
          </a:p>
          <a:p>
            <a:r>
              <a:rPr lang="en-US" sz="2800" dirty="0">
                <a:latin typeface="+mj-lt"/>
              </a:rPr>
              <a:t> Plus it’s a great way to make new friends. </a:t>
            </a:r>
          </a:p>
        </p:txBody>
      </p:sp>
      <p:graphicFrame>
        <p:nvGraphicFramePr>
          <p:cNvPr id="7" name="Table 6">
            <a:extLst>
              <a:ext uri="{FF2B5EF4-FFF2-40B4-BE49-F238E27FC236}">
                <a16:creationId xmlns:a16="http://schemas.microsoft.com/office/drawing/2014/main" id="{D281FF23-D766-2046-B358-00D755AA63C7}"/>
              </a:ext>
            </a:extLst>
          </p:cNvPr>
          <p:cNvGraphicFramePr>
            <a:graphicFrameLocks noGrp="1"/>
          </p:cNvGraphicFramePr>
          <p:nvPr>
            <p:extLst>
              <p:ext uri="{D42A27DB-BD31-4B8C-83A1-F6EECF244321}">
                <p14:modId xmlns:p14="http://schemas.microsoft.com/office/powerpoint/2010/main" val="1006709530"/>
              </p:ext>
            </p:extLst>
          </p:nvPr>
        </p:nvGraphicFramePr>
        <p:xfrm>
          <a:off x="193182" y="125254"/>
          <a:ext cx="4220321" cy="762000"/>
        </p:xfrm>
        <a:graphic>
          <a:graphicData uri="http://schemas.openxmlformats.org/drawingml/2006/table">
            <a:tbl>
              <a:tblPr/>
              <a:tblGrid>
                <a:gridCol w="4220321">
                  <a:extLst>
                    <a:ext uri="{9D8B030D-6E8A-4147-A177-3AD203B41FA5}">
                      <a16:colId xmlns:a16="http://schemas.microsoft.com/office/drawing/2014/main" val="20000"/>
                    </a:ext>
                  </a:extLst>
                </a:gridCol>
              </a:tblGrid>
              <a:tr h="0">
                <a:tc>
                  <a:txBody>
                    <a:bodyPr/>
                    <a:lstStyle/>
                    <a:p>
                      <a:r>
                        <a:rPr lang="en-GB" sz="4400" b="1" u="none"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Start an Eco Club</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4" name="Picture 3">
            <a:extLst>
              <a:ext uri="{FF2B5EF4-FFF2-40B4-BE49-F238E27FC236}">
                <a16:creationId xmlns:a16="http://schemas.microsoft.com/office/drawing/2014/main" id="{00FDDB15-F1BB-9B40-B5A9-3C160D72348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18876" y="658368"/>
            <a:ext cx="3743429" cy="5297424"/>
          </a:xfrm>
          <a:prstGeom prst="rect">
            <a:avLst/>
          </a:prstGeom>
        </p:spPr>
      </p:pic>
    </p:spTree>
    <p:extLst>
      <p:ext uri="{BB962C8B-B14F-4D97-AF65-F5344CB8AC3E}">
        <p14:creationId xmlns:p14="http://schemas.microsoft.com/office/powerpoint/2010/main" val="36691050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ED84B3-E8D0-5547-B05A-1B2539AA4EC1}"/>
              </a:ext>
            </a:extLst>
          </p:cNvPr>
          <p:cNvSpPr txBox="1"/>
          <p:nvPr/>
        </p:nvSpPr>
        <p:spPr>
          <a:xfrm>
            <a:off x="348925" y="1015602"/>
            <a:ext cx="5457219" cy="5262979"/>
          </a:xfrm>
          <a:prstGeom prst="rect">
            <a:avLst/>
          </a:prstGeom>
          <a:noFill/>
        </p:spPr>
        <p:txBody>
          <a:bodyPr wrap="square" rtlCol="0">
            <a:spAutoFit/>
          </a:bodyPr>
          <a:lstStyle/>
          <a:p>
            <a:pPr algn="ctr"/>
            <a:r>
              <a:rPr lang="en-US" sz="2400" dirty="0">
                <a:latin typeface="+mj-lt"/>
              </a:rPr>
              <a:t>Writing an article, starting a blog or a podcast is another great way to spread the message and educate people about how to look after the environment. </a:t>
            </a:r>
          </a:p>
          <a:p>
            <a:pPr algn="ctr"/>
            <a:endParaRPr lang="en-US" sz="2400" dirty="0">
              <a:latin typeface="+mj-lt"/>
            </a:endParaRPr>
          </a:p>
          <a:p>
            <a:pPr algn="ctr"/>
            <a:r>
              <a:rPr lang="en-US" sz="2400" dirty="0">
                <a:latin typeface="+mj-lt"/>
              </a:rPr>
              <a:t>A blog is something you write and you give it to people to read. Whereas, a podcast is more like a radio interview where you might have a special guest on to talk about how to be a Super Eco Warrior or you might just explain yourself. </a:t>
            </a:r>
          </a:p>
          <a:p>
            <a:pPr algn="ctr"/>
            <a:endParaRPr lang="en-US" sz="2400" dirty="0">
              <a:latin typeface="+mj-lt"/>
            </a:endParaRPr>
          </a:p>
          <a:p>
            <a:pPr algn="ctr"/>
            <a:r>
              <a:rPr lang="en-US" sz="2400" dirty="0">
                <a:latin typeface="+mj-lt"/>
              </a:rPr>
              <a:t>Maybe you can write an article in your schools newsletter? </a:t>
            </a:r>
          </a:p>
        </p:txBody>
      </p:sp>
      <p:graphicFrame>
        <p:nvGraphicFramePr>
          <p:cNvPr id="4" name="Table 3">
            <a:extLst>
              <a:ext uri="{FF2B5EF4-FFF2-40B4-BE49-F238E27FC236}">
                <a16:creationId xmlns:a16="http://schemas.microsoft.com/office/drawing/2014/main" id="{BA98C3CA-915C-C946-AB19-5E0F755D7333}"/>
              </a:ext>
            </a:extLst>
          </p:cNvPr>
          <p:cNvGraphicFramePr>
            <a:graphicFrameLocks noGrp="1"/>
          </p:cNvGraphicFramePr>
          <p:nvPr>
            <p:extLst>
              <p:ext uri="{D42A27DB-BD31-4B8C-83A1-F6EECF244321}">
                <p14:modId xmlns:p14="http://schemas.microsoft.com/office/powerpoint/2010/main" val="895971821"/>
              </p:ext>
            </p:extLst>
          </p:nvPr>
        </p:nvGraphicFramePr>
        <p:xfrm>
          <a:off x="193182" y="125254"/>
          <a:ext cx="5768706" cy="762000"/>
        </p:xfrm>
        <a:graphic>
          <a:graphicData uri="http://schemas.openxmlformats.org/drawingml/2006/table">
            <a:tbl>
              <a:tblPr/>
              <a:tblGrid>
                <a:gridCol w="5768706">
                  <a:extLst>
                    <a:ext uri="{9D8B030D-6E8A-4147-A177-3AD203B41FA5}">
                      <a16:colId xmlns:a16="http://schemas.microsoft.com/office/drawing/2014/main" val="20000"/>
                    </a:ext>
                  </a:extLst>
                </a:gridCol>
              </a:tblGrid>
              <a:tr h="0">
                <a:tc>
                  <a:txBody>
                    <a:bodyPr/>
                    <a:lstStyle/>
                    <a:p>
                      <a:r>
                        <a:rPr lang="en-GB" sz="4400" b="1" u="none"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Start a blog or a podcast</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4D253D2D-CF9A-EE47-B7B6-79627977989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165974" y="125254"/>
            <a:ext cx="4449899" cy="6297168"/>
          </a:xfrm>
          <a:prstGeom prst="rect">
            <a:avLst/>
          </a:prstGeom>
        </p:spPr>
      </p:pic>
    </p:spTree>
    <p:extLst>
      <p:ext uri="{BB962C8B-B14F-4D97-AF65-F5344CB8AC3E}">
        <p14:creationId xmlns:p14="http://schemas.microsoft.com/office/powerpoint/2010/main" val="5452458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ED84B3-E8D0-5547-B05A-1B2539AA4EC1}"/>
              </a:ext>
            </a:extLst>
          </p:cNvPr>
          <p:cNvSpPr txBox="1"/>
          <p:nvPr/>
        </p:nvSpPr>
        <p:spPr>
          <a:xfrm>
            <a:off x="387425" y="1231049"/>
            <a:ext cx="4785824" cy="4401205"/>
          </a:xfrm>
          <a:prstGeom prst="rect">
            <a:avLst/>
          </a:prstGeom>
          <a:noFill/>
        </p:spPr>
        <p:txBody>
          <a:bodyPr wrap="square" rtlCol="0">
            <a:spAutoFit/>
          </a:bodyPr>
          <a:lstStyle/>
          <a:p>
            <a:pPr algn="ctr"/>
            <a:r>
              <a:rPr lang="en-US" sz="2800" dirty="0">
                <a:latin typeface="+mj-lt"/>
              </a:rPr>
              <a:t>It is important to never leave litter behind when you go somewhere like the beach, park or playground at recess.  </a:t>
            </a:r>
          </a:p>
          <a:p>
            <a:pPr algn="ctr"/>
            <a:endParaRPr lang="en-US" sz="2800" dirty="0">
              <a:latin typeface="+mj-lt"/>
            </a:endParaRPr>
          </a:p>
          <a:p>
            <a:pPr algn="ctr"/>
            <a:r>
              <a:rPr lang="en-US" sz="2800" dirty="0">
                <a:latin typeface="+mj-lt"/>
              </a:rPr>
              <a:t>Always check before you leave as it is your responsibility. </a:t>
            </a:r>
          </a:p>
          <a:p>
            <a:pPr algn="ctr"/>
            <a:endParaRPr lang="en-US" sz="2800" dirty="0">
              <a:latin typeface="+mj-lt"/>
            </a:endParaRPr>
          </a:p>
          <a:p>
            <a:pPr algn="ctr"/>
            <a:r>
              <a:rPr lang="en-US" sz="2800" b="1" dirty="0">
                <a:latin typeface="+mj-lt"/>
              </a:rPr>
              <a:t>Why do you think it is important to throw your litter away?</a:t>
            </a:r>
          </a:p>
        </p:txBody>
      </p:sp>
      <p:graphicFrame>
        <p:nvGraphicFramePr>
          <p:cNvPr id="7" name="Table 6">
            <a:extLst>
              <a:ext uri="{FF2B5EF4-FFF2-40B4-BE49-F238E27FC236}">
                <a16:creationId xmlns:a16="http://schemas.microsoft.com/office/drawing/2014/main" id="{EB2BE977-A35D-D448-8115-63B63D15491F}"/>
              </a:ext>
            </a:extLst>
          </p:cNvPr>
          <p:cNvGraphicFramePr>
            <a:graphicFrameLocks noGrp="1"/>
          </p:cNvGraphicFramePr>
          <p:nvPr>
            <p:extLst>
              <p:ext uri="{D42A27DB-BD31-4B8C-83A1-F6EECF244321}">
                <p14:modId xmlns:p14="http://schemas.microsoft.com/office/powerpoint/2010/main" val="302498772"/>
              </p:ext>
            </p:extLst>
          </p:nvPr>
        </p:nvGraphicFramePr>
        <p:xfrm>
          <a:off x="622353" y="186214"/>
          <a:ext cx="4315968" cy="762000"/>
        </p:xfrm>
        <a:graphic>
          <a:graphicData uri="http://schemas.openxmlformats.org/drawingml/2006/table">
            <a:tbl>
              <a:tblPr/>
              <a:tblGrid>
                <a:gridCol w="4315968">
                  <a:extLst>
                    <a:ext uri="{9D8B030D-6E8A-4147-A177-3AD203B41FA5}">
                      <a16:colId xmlns:a16="http://schemas.microsoft.com/office/drawing/2014/main" val="20000"/>
                    </a:ext>
                  </a:extLst>
                </a:gridCol>
              </a:tblGrid>
              <a:tr h="0">
                <a:tc>
                  <a:txBody>
                    <a:bodyPr/>
                    <a:lstStyle/>
                    <a:p>
                      <a:r>
                        <a:rPr lang="en-GB" sz="4400" b="1" u="none"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Never Leave Litter</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3" name="Picture 2">
            <a:extLst>
              <a:ext uri="{FF2B5EF4-FFF2-40B4-BE49-F238E27FC236}">
                <a16:creationId xmlns:a16="http://schemas.microsoft.com/office/drawing/2014/main" id="{80FA6B54-ABD5-274C-B2D1-26D0A07E29C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40881" y="2997222"/>
            <a:ext cx="2859205" cy="3516493"/>
          </a:xfrm>
          <a:prstGeom prst="rect">
            <a:avLst/>
          </a:prstGeom>
        </p:spPr>
      </p:pic>
      <p:sp>
        <p:nvSpPr>
          <p:cNvPr id="8" name="TextBox 7">
            <a:extLst>
              <a:ext uri="{FF2B5EF4-FFF2-40B4-BE49-F238E27FC236}">
                <a16:creationId xmlns:a16="http://schemas.microsoft.com/office/drawing/2014/main" id="{3314C576-27C5-194F-9A9B-64AFFB9803BE}"/>
              </a:ext>
            </a:extLst>
          </p:cNvPr>
          <p:cNvSpPr txBox="1"/>
          <p:nvPr/>
        </p:nvSpPr>
        <p:spPr>
          <a:xfrm>
            <a:off x="8007369" y="4739926"/>
            <a:ext cx="3331192" cy="1323439"/>
          </a:xfrm>
          <a:prstGeom prst="rect">
            <a:avLst/>
          </a:prstGeom>
          <a:noFill/>
        </p:spPr>
        <p:txBody>
          <a:bodyPr wrap="square" rtlCol="0">
            <a:spAutoFit/>
          </a:bodyPr>
          <a:lstStyle/>
          <a:p>
            <a:pPr algn="ctr"/>
            <a:r>
              <a:rPr lang="en-US" sz="2000" dirty="0">
                <a:latin typeface="+mj-lt"/>
              </a:rPr>
              <a:t>Only leave footprints is a phrase used to politely say please take your rubbish with you when you leave the beach. </a:t>
            </a:r>
            <a:endParaRPr lang="en-US" sz="2000" b="1" dirty="0">
              <a:latin typeface="+mj-lt"/>
            </a:endParaRPr>
          </a:p>
        </p:txBody>
      </p:sp>
      <p:pic>
        <p:nvPicPr>
          <p:cNvPr id="4" name="Picture 3">
            <a:extLst>
              <a:ext uri="{FF2B5EF4-FFF2-40B4-BE49-F238E27FC236}">
                <a16:creationId xmlns:a16="http://schemas.microsoft.com/office/drawing/2014/main" id="{FBC1C126-0486-E248-AB64-0BE3B5BE27E1}"/>
              </a:ext>
            </a:extLst>
          </p:cNvPr>
          <p:cNvPicPr>
            <a:picLocks noChangeAspect="1"/>
          </p:cNvPicPr>
          <p:nvPr/>
        </p:nvPicPr>
        <p:blipFill>
          <a:blip r:embed="rId3"/>
          <a:stretch>
            <a:fillRect/>
          </a:stretch>
        </p:blipFill>
        <p:spPr>
          <a:xfrm>
            <a:off x="8608777" y="49529"/>
            <a:ext cx="3046776" cy="2947694"/>
          </a:xfrm>
          <a:prstGeom prst="rect">
            <a:avLst/>
          </a:prstGeom>
        </p:spPr>
      </p:pic>
    </p:spTree>
    <p:extLst>
      <p:ext uri="{BB962C8B-B14F-4D97-AF65-F5344CB8AC3E}">
        <p14:creationId xmlns:p14="http://schemas.microsoft.com/office/powerpoint/2010/main" val="18190929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1ED84B3-E8D0-5547-B05A-1B2539AA4EC1}"/>
              </a:ext>
            </a:extLst>
          </p:cNvPr>
          <p:cNvSpPr txBox="1"/>
          <p:nvPr/>
        </p:nvSpPr>
        <p:spPr>
          <a:xfrm>
            <a:off x="170688" y="950633"/>
            <a:ext cx="4953793" cy="5262979"/>
          </a:xfrm>
          <a:prstGeom prst="rect">
            <a:avLst/>
          </a:prstGeom>
          <a:noFill/>
        </p:spPr>
        <p:txBody>
          <a:bodyPr wrap="square" rtlCol="0">
            <a:spAutoFit/>
          </a:bodyPr>
          <a:lstStyle/>
          <a:p>
            <a:pPr algn="ctr"/>
            <a:r>
              <a:rPr lang="en-US" sz="2800" dirty="0">
                <a:latin typeface="+mj-lt"/>
              </a:rPr>
              <a:t>If you can, whenever possible rather than take the car, can you ride, walk or use your scooter.</a:t>
            </a:r>
          </a:p>
          <a:p>
            <a:pPr algn="ctr"/>
            <a:endParaRPr lang="en-US" sz="2800" dirty="0">
              <a:latin typeface="+mj-lt"/>
            </a:endParaRPr>
          </a:p>
          <a:p>
            <a:pPr algn="ctr"/>
            <a:r>
              <a:rPr lang="en-US" sz="2800" dirty="0">
                <a:latin typeface="+mj-lt"/>
              </a:rPr>
              <a:t>Less cars on the roads is better for everybody as it is safer and will reduce pollution. Therefore our air will be cleaner and nicer to breathe. </a:t>
            </a:r>
          </a:p>
          <a:p>
            <a:pPr algn="ctr"/>
            <a:endParaRPr lang="en-US" sz="2800" dirty="0">
              <a:latin typeface="+mj-lt"/>
            </a:endParaRPr>
          </a:p>
          <a:p>
            <a:pPr algn="ctr"/>
            <a:r>
              <a:rPr lang="en-US" sz="2800" b="1" dirty="0">
                <a:latin typeface="+mj-lt"/>
              </a:rPr>
              <a:t>Plus you have the added benefit of exercise. </a:t>
            </a:r>
          </a:p>
        </p:txBody>
      </p:sp>
      <p:graphicFrame>
        <p:nvGraphicFramePr>
          <p:cNvPr id="7" name="Table 6">
            <a:extLst>
              <a:ext uri="{FF2B5EF4-FFF2-40B4-BE49-F238E27FC236}">
                <a16:creationId xmlns:a16="http://schemas.microsoft.com/office/drawing/2014/main" id="{EB2BE977-A35D-D448-8115-63B63D15491F}"/>
              </a:ext>
            </a:extLst>
          </p:cNvPr>
          <p:cNvGraphicFramePr>
            <a:graphicFrameLocks noGrp="1"/>
          </p:cNvGraphicFramePr>
          <p:nvPr>
            <p:extLst>
              <p:ext uri="{D42A27DB-BD31-4B8C-83A1-F6EECF244321}">
                <p14:modId xmlns:p14="http://schemas.microsoft.com/office/powerpoint/2010/main" val="3808825915"/>
              </p:ext>
            </p:extLst>
          </p:nvPr>
        </p:nvGraphicFramePr>
        <p:xfrm>
          <a:off x="1067775" y="113062"/>
          <a:ext cx="3159618" cy="701040"/>
        </p:xfrm>
        <a:graphic>
          <a:graphicData uri="http://schemas.openxmlformats.org/drawingml/2006/table">
            <a:tbl>
              <a:tblPr/>
              <a:tblGrid>
                <a:gridCol w="3159618">
                  <a:extLst>
                    <a:ext uri="{9D8B030D-6E8A-4147-A177-3AD203B41FA5}">
                      <a16:colId xmlns:a16="http://schemas.microsoft.com/office/drawing/2014/main" val="20000"/>
                    </a:ext>
                  </a:extLst>
                </a:gridCol>
              </a:tblGrid>
              <a:tr h="0">
                <a:tc>
                  <a:txBody>
                    <a:bodyPr/>
                    <a:lstStyle/>
                    <a:p>
                      <a:r>
                        <a:rPr lang="en-GB" sz="4000" b="1" u="none" kern="12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a typeface="+mn-ea"/>
                          <a:cs typeface="+mn-cs"/>
                        </a:rPr>
                        <a:t>Use Your Feet</a:t>
                      </a:r>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pic>
        <p:nvPicPr>
          <p:cNvPr id="9" name="Picture 8">
            <a:extLst>
              <a:ext uri="{FF2B5EF4-FFF2-40B4-BE49-F238E27FC236}">
                <a16:creationId xmlns:a16="http://schemas.microsoft.com/office/drawing/2014/main" id="{D447DEF1-5799-3D4A-8452-CD162352B252}"/>
              </a:ext>
            </a:extLst>
          </p:cNvPr>
          <p:cNvPicPr>
            <a:picLocks noChangeAspect="1"/>
          </p:cNvPicPr>
          <p:nvPr/>
        </p:nvPicPr>
        <p:blipFill>
          <a:blip r:embed="rId2"/>
          <a:stretch>
            <a:fillRect/>
          </a:stretch>
        </p:blipFill>
        <p:spPr>
          <a:xfrm rot="21187149">
            <a:off x="6171855" y="1162065"/>
            <a:ext cx="2544074" cy="3013957"/>
          </a:xfrm>
          <a:prstGeom prst="rect">
            <a:avLst/>
          </a:prstGeom>
        </p:spPr>
      </p:pic>
      <p:pic>
        <p:nvPicPr>
          <p:cNvPr id="10" name="Picture 9">
            <a:extLst>
              <a:ext uri="{FF2B5EF4-FFF2-40B4-BE49-F238E27FC236}">
                <a16:creationId xmlns:a16="http://schemas.microsoft.com/office/drawing/2014/main" id="{3C651FFE-CB15-834F-9355-65ED453DDBA6}"/>
              </a:ext>
            </a:extLst>
          </p:cNvPr>
          <p:cNvPicPr/>
          <p:nvPr/>
        </p:nvPicPr>
        <p:blipFill rotWithShape="1">
          <a:blip r:embed="rId3" cstate="screen">
            <a:extLst>
              <a:ext uri="{28A0092B-C50C-407E-A947-70E740481C1C}">
                <a14:useLocalDpi xmlns:a14="http://schemas.microsoft.com/office/drawing/2010/main"/>
              </a:ext>
            </a:extLst>
          </a:blip>
          <a:srcRect/>
          <a:stretch/>
        </p:blipFill>
        <p:spPr bwMode="auto">
          <a:xfrm>
            <a:off x="9390184" y="2497016"/>
            <a:ext cx="2250831" cy="2955558"/>
          </a:xfrm>
          <a:prstGeom prst="rect">
            <a:avLst/>
          </a:prstGeom>
          <a:ln>
            <a:noFill/>
          </a:ln>
          <a:extLst>
            <a:ext uri="{53640926-AAD7-44D8-BBD7-CCE9431645EC}">
              <a14:shadowObscured xmlns:a14="http://schemas.microsoft.com/office/drawing/2010/main"/>
            </a:ext>
          </a:extLst>
        </p:spPr>
      </p:pic>
      <p:sp>
        <p:nvSpPr>
          <p:cNvPr id="11" name="TextBox 10">
            <a:extLst>
              <a:ext uri="{FF2B5EF4-FFF2-40B4-BE49-F238E27FC236}">
                <a16:creationId xmlns:a16="http://schemas.microsoft.com/office/drawing/2014/main" id="{27F465CC-0EFC-E548-9081-87EB123E3060}"/>
              </a:ext>
            </a:extLst>
          </p:cNvPr>
          <p:cNvSpPr txBox="1"/>
          <p:nvPr/>
        </p:nvSpPr>
        <p:spPr>
          <a:xfrm>
            <a:off x="5766816" y="6334780"/>
            <a:ext cx="5874199" cy="523220"/>
          </a:xfrm>
          <a:prstGeom prst="rect">
            <a:avLst/>
          </a:prstGeom>
          <a:noFill/>
        </p:spPr>
        <p:txBody>
          <a:bodyPr wrap="square" rtlCol="0">
            <a:spAutoFit/>
          </a:bodyPr>
          <a:lstStyle/>
          <a:p>
            <a:pPr algn="ctr"/>
            <a:r>
              <a:rPr lang="en-US" sz="2800" dirty="0">
                <a:latin typeface="+mj-lt"/>
              </a:rPr>
              <a:t>Who likes to ride their bike or scooter?</a:t>
            </a:r>
            <a:endParaRPr lang="en-US" sz="2800" b="1" dirty="0">
              <a:latin typeface="+mj-lt"/>
            </a:endParaRPr>
          </a:p>
        </p:txBody>
      </p:sp>
    </p:spTree>
    <p:extLst>
      <p:ext uri="{BB962C8B-B14F-4D97-AF65-F5344CB8AC3E}">
        <p14:creationId xmlns:p14="http://schemas.microsoft.com/office/powerpoint/2010/main" val="39632067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69726</TotalTime>
  <Words>919</Words>
  <Application>Microsoft Macintosh PowerPoint</Application>
  <PresentationFormat>Widescreen</PresentationFormat>
  <Paragraphs>75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Retrospect</vt:lpstr>
      <vt:lpstr>PowerPoint Presentation</vt:lpstr>
      <vt:lpstr>Lesson 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160</cp:revision>
  <dcterms:created xsi:type="dcterms:W3CDTF">2015-12-16T03:40:36Z</dcterms:created>
  <dcterms:modified xsi:type="dcterms:W3CDTF">2025-09-25T00:47:07Z</dcterms:modified>
</cp:coreProperties>
</file>